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431" r:id="rId3"/>
    <p:sldId id="287" r:id="rId4"/>
    <p:sldId id="257" r:id="rId5"/>
    <p:sldId id="275" r:id="rId6"/>
    <p:sldId id="468" r:id="rId7"/>
    <p:sldId id="464" r:id="rId8"/>
    <p:sldId id="471" r:id="rId9"/>
    <p:sldId id="469" r:id="rId10"/>
    <p:sldId id="470" r:id="rId11"/>
    <p:sldId id="474" r:id="rId12"/>
    <p:sldId id="475" r:id="rId13"/>
    <p:sldId id="473" r:id="rId14"/>
    <p:sldId id="476" r:id="rId15"/>
    <p:sldId id="486" r:id="rId16"/>
    <p:sldId id="484" r:id="rId17"/>
    <p:sldId id="485" r:id="rId18"/>
    <p:sldId id="477" r:id="rId19"/>
    <p:sldId id="466" r:id="rId20"/>
    <p:sldId id="493" r:id="rId21"/>
    <p:sldId id="479" r:id="rId22"/>
    <p:sldId id="478" r:id="rId23"/>
    <p:sldId id="467" r:id="rId24"/>
    <p:sldId id="481" r:id="rId25"/>
    <p:sldId id="482" r:id="rId26"/>
    <p:sldId id="483" r:id="rId27"/>
    <p:sldId id="460" r:id="rId28"/>
    <p:sldId id="465" r:id="rId29"/>
    <p:sldId id="490" r:id="rId30"/>
    <p:sldId id="492" r:id="rId31"/>
    <p:sldId id="491" r:id="rId32"/>
    <p:sldId id="487" r:id="rId33"/>
    <p:sldId id="489" r:id="rId34"/>
    <p:sldId id="488" r:id="rId35"/>
    <p:sldId id="302" r:id="rId36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88" userDrawn="1">
          <p15:clr>
            <a:srgbClr val="A4A3A4"/>
          </p15:clr>
        </p15:guide>
        <p15:guide id="3" orient="horz" pos="1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0387" autoAdjust="0"/>
  </p:normalViewPr>
  <p:slideViewPr>
    <p:cSldViewPr snapToGrid="0">
      <p:cViewPr varScale="1">
        <p:scale>
          <a:sx n="64" d="100"/>
          <a:sy n="64" d="100"/>
        </p:scale>
        <p:origin x="1186" y="43"/>
      </p:cViewPr>
      <p:guideLst>
        <p:guide pos="888"/>
        <p:guide orient="horz" pos="1992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3301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217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2490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3452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015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9373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8683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8228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8901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256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53127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818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9594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2444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6836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1491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are</a:t>
            </a:r>
            <a:r>
              <a:rPr lang="cs-CZ" dirty="0"/>
              <a:t> the</a:t>
            </a:r>
            <a:r>
              <a:rPr lang="en-US" dirty="0"/>
              <a:t>se</a:t>
            </a:r>
            <a:r>
              <a:rPr lang="cs-CZ" dirty="0"/>
              <a:t> environmental changes </a:t>
            </a:r>
            <a:r>
              <a:rPr lang="cs-CZ" dirty="0" err="1"/>
              <a:t>affecting</a:t>
            </a:r>
            <a:r>
              <a:rPr lang="cs-CZ" dirty="0"/>
              <a:t> biodiversity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We often assume that the effect is negative, and we hear terms such as biodiversity crisis, or sixth mass extinction</a:t>
            </a:r>
          </a:p>
          <a:p>
            <a:endParaRPr lang="en-US" dirty="0"/>
          </a:p>
          <a:p>
            <a:r>
              <a:rPr lang="en-US" dirty="0"/>
              <a:t>For example, about 1% of known vertebrate species have gone extinct because of humans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7696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3264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49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0291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36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931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1108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6571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2430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5195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445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79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474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2074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438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Conservation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Reserves, national parks, protected areas,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7CB8F-9196-A98D-349E-3FBC28B83992}"/>
              </a:ext>
            </a:extLst>
          </p:cNvPr>
          <p:cNvSpPr txBox="1"/>
          <p:nvPr/>
        </p:nvSpPr>
        <p:spPr>
          <a:xfrm>
            <a:off x="1371600" y="1239696"/>
            <a:ext cx="9951696" cy="1462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14,6% of land is designated a protected area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81% of key biodiversity areas are not completely covered by protected areas (IUCN)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Only 10% of Earth’s terrestrial protected areas are structurally connected (Ward et al. 2020 </a:t>
            </a:r>
            <a:r>
              <a:rPr lang="en-US" sz="1600" i="1" dirty="0"/>
              <a:t>Nat. Comm.</a:t>
            </a:r>
            <a:r>
              <a:rPr lang="en-US" sz="16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221927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#2: Reserves, national parks, protected areas,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B4129-34ED-1B6A-F541-4E0BA0517A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42" y="1401598"/>
            <a:ext cx="5882016" cy="41520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7BDDE-91D1-035F-B19B-B3574996C5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471" y="1533406"/>
            <a:ext cx="5756697" cy="40635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763E585-17A0-7907-9CDC-0C3A49F0C6F4}"/>
              </a:ext>
            </a:extLst>
          </p:cNvPr>
          <p:cNvSpPr/>
          <p:nvPr/>
        </p:nvSpPr>
        <p:spPr>
          <a:xfrm>
            <a:off x="10083114" y="3156047"/>
            <a:ext cx="1318312" cy="818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65DFF9-25CA-4D5A-2C5D-15F00CC58B4D}"/>
              </a:ext>
            </a:extLst>
          </p:cNvPr>
          <p:cNvSpPr/>
          <p:nvPr/>
        </p:nvSpPr>
        <p:spPr>
          <a:xfrm>
            <a:off x="7162800" y="3283733"/>
            <a:ext cx="1318312" cy="818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665CBA-AEAB-0DB5-0597-A9E16E74C3E4}"/>
              </a:ext>
            </a:extLst>
          </p:cNvPr>
          <p:cNvSpPr/>
          <p:nvPr/>
        </p:nvSpPr>
        <p:spPr>
          <a:xfrm>
            <a:off x="9325232" y="3698789"/>
            <a:ext cx="255374" cy="403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395A85-A330-1F6D-A56D-5F5D79C2E77B}"/>
              </a:ext>
            </a:extLst>
          </p:cNvPr>
          <p:cNvSpPr/>
          <p:nvPr/>
        </p:nvSpPr>
        <p:spPr>
          <a:xfrm>
            <a:off x="9658146" y="2636108"/>
            <a:ext cx="869811" cy="7084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#2: Reserves, national parks, protected areas,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A6FEC-4AE7-964E-5924-9447DE07A6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183" y="960904"/>
            <a:ext cx="7182155" cy="506975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EE9140-11F6-E8A9-5AF8-853CAA408450}"/>
              </a:ext>
            </a:extLst>
          </p:cNvPr>
          <p:cNvSpPr/>
          <p:nvPr/>
        </p:nvSpPr>
        <p:spPr>
          <a:xfrm>
            <a:off x="2806263" y="3086100"/>
            <a:ext cx="987972" cy="13282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214BF3-05F2-3309-1AA0-92CDCEA42F39}"/>
              </a:ext>
            </a:extLst>
          </p:cNvPr>
          <p:cNvSpPr/>
          <p:nvPr/>
        </p:nvSpPr>
        <p:spPr>
          <a:xfrm>
            <a:off x="4230415" y="3019866"/>
            <a:ext cx="987972" cy="818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55273D-713D-C0AF-9E49-04C7AA2E221D}"/>
              </a:ext>
            </a:extLst>
          </p:cNvPr>
          <p:cNvSpPr txBox="1"/>
          <p:nvPr/>
        </p:nvSpPr>
        <p:spPr>
          <a:xfrm>
            <a:off x="3841445" y="3278580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74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#2: Reserves, national parks, protected areas,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DD395-50D2-541F-2FFA-2C661EC629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282" y="1287978"/>
            <a:ext cx="5510864" cy="389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8B9E5-E633-B6FF-EFCD-AA8D2AE788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96" y="1290342"/>
            <a:ext cx="5467034" cy="385908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0B78CD8-EE4C-057F-4F39-CA1F47E65D9E}"/>
              </a:ext>
            </a:extLst>
          </p:cNvPr>
          <p:cNvSpPr/>
          <p:nvPr/>
        </p:nvSpPr>
        <p:spPr>
          <a:xfrm>
            <a:off x="9058781" y="2196413"/>
            <a:ext cx="1551554" cy="13282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D67CCF-8690-05B3-A07D-DB9B53A8C62B}"/>
              </a:ext>
            </a:extLst>
          </p:cNvPr>
          <p:cNvSpPr/>
          <p:nvPr/>
        </p:nvSpPr>
        <p:spPr>
          <a:xfrm>
            <a:off x="5033318" y="3270237"/>
            <a:ext cx="914401" cy="3593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88E5D8-703D-AFE6-F86F-BA0B6B494BD7}"/>
              </a:ext>
            </a:extLst>
          </p:cNvPr>
          <p:cNvSpPr/>
          <p:nvPr/>
        </p:nvSpPr>
        <p:spPr>
          <a:xfrm>
            <a:off x="3987114" y="2481269"/>
            <a:ext cx="1194487" cy="7603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45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#2: Reserves, national parks, protected areas,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84132" y="6178699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Le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Saout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76C50D-1D92-7EFD-18F2-39193FC8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9577" y="1596835"/>
            <a:ext cx="5895973" cy="361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199A7-3245-26CD-E731-FF51C8F624B6}"/>
              </a:ext>
            </a:extLst>
          </p:cNvPr>
          <p:cNvSpPr txBox="1"/>
          <p:nvPr/>
        </p:nvSpPr>
        <p:spPr>
          <a:xfrm>
            <a:off x="1339577" y="1101026"/>
            <a:ext cx="974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World’s most irreplaceable protected areas (based on amphibian, bird, and mammal diversity)</a:t>
            </a:r>
          </a:p>
        </p:txBody>
      </p:sp>
    </p:spTree>
    <p:extLst>
      <p:ext uri="{BB962C8B-B14F-4D97-AF65-F5344CB8AC3E}">
        <p14:creationId xmlns:p14="http://schemas.microsoft.com/office/powerpoint/2010/main" val="2950752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Conservation prioritization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2F03E-2472-0EE6-DDDB-82DA22615CCF}"/>
              </a:ext>
            </a:extLst>
          </p:cNvPr>
          <p:cNvSpPr txBox="1"/>
          <p:nvPr/>
        </p:nvSpPr>
        <p:spPr>
          <a:xfrm>
            <a:off x="1409699" y="1005507"/>
            <a:ext cx="7878679" cy="497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600" dirty="0"/>
              <a:t>Reserve selection, location, design, and management should depend on what is our </a:t>
            </a:r>
            <a:r>
              <a:rPr lang="en-US" sz="1600" b="1" dirty="0"/>
              <a:t>priority</a:t>
            </a:r>
            <a:r>
              <a:rPr lang="en-US" sz="1600" dirty="0"/>
              <a:t>, what we want to protect: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Biodiversity? And at which scale?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Endemism?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Beta diversity?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Specific emblematic or endangered species?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Specific habitat?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State of nature that is free from human influence?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Landscape characteristics? Geology? Historical human heritage?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Resources such as water?</a:t>
            </a:r>
          </a:p>
        </p:txBody>
      </p:sp>
    </p:spTree>
    <p:extLst>
      <p:ext uri="{BB962C8B-B14F-4D97-AF65-F5344CB8AC3E}">
        <p14:creationId xmlns:p14="http://schemas.microsoft.com/office/powerpoint/2010/main" val="7752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Conservation prioritization: </a:t>
            </a:r>
            <a:r>
              <a:rPr lang="en-US" dirty="0" err="1"/>
              <a:t>Marxan</a:t>
            </a:r>
            <a:r>
              <a:rPr lang="en-US" dirty="0"/>
              <a:t>, Zonation, and relatives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 descr="Z logo">
            <a:extLst>
              <a:ext uri="{FF2B5EF4-FFF2-40B4-BE49-F238E27FC236}">
                <a16:creationId xmlns:a16="http://schemas.microsoft.com/office/drawing/2014/main" id="{6C6DD546-C14C-38AA-F09E-F1E9A4AE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81" y="1261321"/>
            <a:ext cx="38481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264B815B-13FE-A4D5-8924-5F35E37A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81" y="2274806"/>
            <a:ext cx="5793084" cy="35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C04D6FD1-8457-22D5-72FD-B21774053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3814" y="2274805"/>
            <a:ext cx="5793083" cy="35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2887E-757D-87C1-39B6-488BE118D8B7}"/>
              </a:ext>
            </a:extLst>
          </p:cNvPr>
          <p:cNvSpPr txBox="1"/>
          <p:nvPr/>
        </p:nvSpPr>
        <p:spPr>
          <a:xfrm>
            <a:off x="284132" y="6178699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Moilanen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Conservation Letters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4B4752-143C-F31A-C9A5-F92E3E4C1B2E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0E72FF-1D34-FAB5-F1E3-07B1CD2BCF34}"/>
              </a:ext>
            </a:extLst>
          </p:cNvPr>
          <p:cNvSpPr txBox="1"/>
          <p:nvPr/>
        </p:nvSpPr>
        <p:spPr>
          <a:xfrm>
            <a:off x="5675586" y="995182"/>
            <a:ext cx="5665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Iterative algorithms looking for solution to the </a:t>
            </a:r>
            <a:r>
              <a:rPr lang="en-US" b="1" dirty="0"/>
              <a:t>minimum set problem</a:t>
            </a:r>
            <a:r>
              <a:rPr lang="en-US" dirty="0"/>
              <a:t>. For example, how to protect 30% of range of each species as cheaply as possible?</a:t>
            </a:r>
          </a:p>
        </p:txBody>
      </p:sp>
    </p:spTree>
    <p:extLst>
      <p:ext uri="{BB962C8B-B14F-4D97-AF65-F5344CB8AC3E}">
        <p14:creationId xmlns:p14="http://schemas.microsoft.com/office/powerpoint/2010/main" val="407673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Conservation prioritization: </a:t>
            </a:r>
            <a:r>
              <a:rPr lang="en-US" dirty="0" err="1"/>
              <a:t>Marxan</a:t>
            </a:r>
            <a:r>
              <a:rPr lang="en-US" dirty="0"/>
              <a:t>, Zonation, and relatives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D6203-44CA-2DDC-CCE0-3B5DFD24A5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599" y="2414735"/>
            <a:ext cx="9285763" cy="3652617"/>
          </a:xfrm>
          <a:prstGeom prst="rect">
            <a:avLst/>
          </a:prstGeom>
        </p:spPr>
      </p:pic>
      <p:pic>
        <p:nvPicPr>
          <p:cNvPr id="3" name="Picture 6" descr="Marxan">
            <a:extLst>
              <a:ext uri="{FF2B5EF4-FFF2-40B4-BE49-F238E27FC236}">
                <a16:creationId xmlns:a16="http://schemas.microsoft.com/office/drawing/2014/main" id="{F358808A-5062-A97C-4E27-E3D4A956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702" y="900260"/>
            <a:ext cx="36957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C48B5B-AF03-3F94-332B-81F53115156B}"/>
              </a:ext>
            </a:extLst>
          </p:cNvPr>
          <p:cNvSpPr txBox="1"/>
          <p:nvPr/>
        </p:nvSpPr>
        <p:spPr>
          <a:xfrm>
            <a:off x="5675586" y="995182"/>
            <a:ext cx="5665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Iterative algorithms looking for solution to the </a:t>
            </a:r>
            <a:r>
              <a:rPr lang="en-US" b="1" dirty="0"/>
              <a:t>minimum set problem</a:t>
            </a:r>
            <a:r>
              <a:rPr lang="en-US" dirty="0"/>
              <a:t>. For example, how to protect 30% of range of each species as cheaply as possible?</a:t>
            </a:r>
          </a:p>
        </p:txBody>
      </p:sp>
    </p:spTree>
    <p:extLst>
      <p:ext uri="{BB962C8B-B14F-4D97-AF65-F5344CB8AC3E}">
        <p14:creationId xmlns:p14="http://schemas.microsoft.com/office/powerpoint/2010/main" val="733885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Conservation prioritization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84132" y="6178699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Pollock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199A7-3245-26CD-E731-FF51C8F624B6}"/>
              </a:ext>
            </a:extLst>
          </p:cNvPr>
          <p:cNvSpPr txBox="1"/>
          <p:nvPr/>
        </p:nvSpPr>
        <p:spPr>
          <a:xfrm>
            <a:off x="1339578" y="976461"/>
            <a:ext cx="416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protect more than 3x more of the global functional and phylogenetic diversity by just 5% increase in protected area, if the area is increased in a smart way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0ECF0-61CF-A4EE-6122-3F5C619737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854" y="783442"/>
            <a:ext cx="5188167" cy="57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56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SLOSS – Single </a:t>
            </a:r>
            <a:r>
              <a:rPr lang="cs-CZ" dirty="0"/>
              <a:t>L</a:t>
            </a:r>
            <a:r>
              <a:rPr lang="en-US" dirty="0" err="1"/>
              <a:t>arge</a:t>
            </a:r>
            <a:r>
              <a:rPr lang="en-US" dirty="0"/>
              <a:t> </a:t>
            </a:r>
            <a:r>
              <a:rPr lang="cs-CZ" dirty="0"/>
              <a:t>O</a:t>
            </a:r>
            <a:r>
              <a:rPr lang="en-US" dirty="0"/>
              <a:t>r </a:t>
            </a:r>
            <a:r>
              <a:rPr lang="cs-CZ" dirty="0"/>
              <a:t>S</a:t>
            </a:r>
            <a:r>
              <a:rPr lang="en-US" dirty="0" err="1"/>
              <a:t>everal</a:t>
            </a:r>
            <a:r>
              <a:rPr lang="en-US" dirty="0"/>
              <a:t> </a:t>
            </a:r>
            <a:r>
              <a:rPr lang="cs-CZ" dirty="0"/>
              <a:t>S</a:t>
            </a:r>
            <a:r>
              <a:rPr lang="en-US" dirty="0"/>
              <a:t>mall</a:t>
            </a:r>
            <a:r>
              <a:rPr lang="cs-CZ" dirty="0"/>
              <a:t> </a:t>
            </a:r>
            <a:r>
              <a:rPr lang="en-US" dirty="0"/>
              <a:t>(protected areas)?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060750-5CDE-3998-AB6B-0964F1E5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297" y="948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ECD49C-743A-FBA5-9487-2423CCFB3D1C}"/>
              </a:ext>
            </a:extLst>
          </p:cNvPr>
          <p:cNvSpPr txBox="1"/>
          <p:nvPr/>
        </p:nvSpPr>
        <p:spPr>
          <a:xfrm>
            <a:off x="6243895" y="873735"/>
            <a:ext cx="5346744" cy="5248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Peak of the debate during 1970’ and 1980’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MacArthur &amp; Wilson’s Theory of Island Biogeography -&gt; large islands have more species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Distance decay -&gt; more fragments cover more environments, and cover larger extent, and have more species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Important to distinguish “</a:t>
            </a:r>
            <a:r>
              <a:rPr lang="en-US" sz="1600" b="1" dirty="0"/>
              <a:t>fragmentation per se” </a:t>
            </a:r>
            <a:r>
              <a:rPr lang="en-US" sz="1600" dirty="0"/>
              <a:t>vs habitat loss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Role of </a:t>
            </a:r>
            <a:r>
              <a:rPr lang="en-US" sz="1600" b="1" dirty="0"/>
              <a:t>connectivity &amp; dispersal</a:t>
            </a:r>
            <a:r>
              <a:rPr lang="en-US" sz="1600" dirty="0"/>
              <a:t>, context, metapopulation processes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debate has never been settled, but we have moved on</a:t>
            </a:r>
          </a:p>
        </p:txBody>
      </p:sp>
    </p:spTree>
    <p:extLst>
      <p:ext uri="{BB962C8B-B14F-4D97-AF65-F5344CB8AC3E}">
        <p14:creationId xmlns:p14="http://schemas.microsoft.com/office/powerpoint/2010/main" val="411128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Human population trend and the Anthropocene (a.k.a. the “Age of Humans”)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34C4B-A8E7-9BC9-26A9-37119AB28C93}"/>
              </a:ext>
            </a:extLst>
          </p:cNvPr>
          <p:cNvSpPr/>
          <p:nvPr/>
        </p:nvSpPr>
        <p:spPr>
          <a:xfrm>
            <a:off x="6096000" y="3381375"/>
            <a:ext cx="5895975" cy="286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D97ED-F903-B565-0DDE-A9BE2A42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12558"/>
            <a:ext cx="7716236" cy="55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Core vs edge of the reserve – geometry plays a role here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66957-4FF8-8BB2-324C-6099F92994A8}"/>
              </a:ext>
            </a:extLst>
          </p:cNvPr>
          <p:cNvSpPr txBox="1"/>
          <p:nvPr/>
        </p:nvSpPr>
        <p:spPr>
          <a:xfrm>
            <a:off x="304802" y="59698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8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(2015) </a:t>
            </a:r>
            <a:r>
              <a:rPr lang="en-US" sz="18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8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B8F992CD-A24E-3648-93C9-06D973A491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29991"/>
            <a:ext cx="4314800" cy="4331052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8CA78FF-5CBA-496E-03F7-894F6A8045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00" y="1129991"/>
            <a:ext cx="4127000" cy="1837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4DFFBF-07C0-39E6-30D7-44B66C2BC12C}"/>
              </a:ext>
            </a:extLst>
          </p:cNvPr>
          <p:cNvSpPr txBox="1"/>
          <p:nvPr/>
        </p:nvSpPr>
        <p:spPr>
          <a:xfrm>
            <a:off x="1028429" y="3488757"/>
            <a:ext cx="450827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 have shown some geometrical principles of how species are distributed within bounded domains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These have implications for reserve design: based on null expectations, species with smaller populations (more vulnerable) will be distributed around the reserve edges.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D456B-8C93-82BB-1767-D7BEA3577823}"/>
              </a:ext>
            </a:extLst>
          </p:cNvPr>
          <p:cNvSpPr txBox="1"/>
          <p:nvPr/>
        </p:nvSpPr>
        <p:spPr>
          <a:xfrm rot="20010370">
            <a:off x="6424864" y="175819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Species-area relationships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0C8A0-56FF-808E-42A3-78CD51CFCFAA}"/>
              </a:ext>
            </a:extLst>
          </p:cNvPr>
          <p:cNvSpPr txBox="1"/>
          <p:nvPr/>
        </p:nvSpPr>
        <p:spPr>
          <a:xfrm rot="19425915">
            <a:off x="8492406" y="389035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species lost</a:t>
            </a:r>
          </a:p>
          <a:p>
            <a:r>
              <a:rPr lang="en-US" dirty="0"/>
              <a:t>with lost area</a:t>
            </a:r>
          </a:p>
        </p:txBody>
      </p:sp>
    </p:spTree>
    <p:extLst>
      <p:ext uri="{BB962C8B-B14F-4D97-AF65-F5344CB8AC3E}">
        <p14:creationId xmlns:p14="http://schemas.microsoft.com/office/powerpoint/2010/main" val="108738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Ecological succession | Ecology | Biology (article) | Khan ...">
            <a:extLst>
              <a:ext uri="{FF2B5EF4-FFF2-40B4-BE49-F238E27FC236}">
                <a16:creationId xmlns:a16="http://schemas.microsoft.com/office/drawing/2014/main" id="{E21CB28C-C8C2-4CF3-DC9C-43FF863E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785" y="769133"/>
            <a:ext cx="7649724" cy="25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It’s not enough to just conserve: Active</a:t>
            </a:r>
            <a:r>
              <a:rPr lang="cs-CZ" dirty="0"/>
              <a:t> </a:t>
            </a:r>
            <a:r>
              <a:rPr lang="en-US" dirty="0"/>
              <a:t>conservation management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0886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448A5A-9985-83FB-516B-8308F69A75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3350703"/>
            <a:ext cx="3505200" cy="23768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8BAE78-69D3-7079-EEDD-72B438BA30BB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Photos: 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ČTK (Autor Dalibor </a:t>
            </a: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Glück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),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Jana Nov</a:t>
            </a: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áková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Kraj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Vyso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č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), 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Jan </a:t>
            </a: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Wild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Beleco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6150" name="Picture 6" descr="Pasení ovcí">
            <a:extLst>
              <a:ext uri="{FF2B5EF4-FFF2-40B4-BE49-F238E27FC236}">
                <a16:creationId xmlns:a16="http://schemas.microsoft.com/office/drawing/2014/main" id="{4B6D13F6-C702-1643-0BED-7817B3D3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974" y="3350703"/>
            <a:ext cx="3176095" cy="238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ývalé vojenské újezdy potřebují čas od času &quot;drobnou&quot; disturbanci.">
            <a:extLst>
              <a:ext uri="{FF2B5EF4-FFF2-40B4-BE49-F238E27FC236}">
                <a16:creationId xmlns:a16="http://schemas.microsoft.com/office/drawing/2014/main" id="{923976C5-C674-FBE1-F7BC-B546F553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243" y="3345830"/>
            <a:ext cx="3572532" cy="23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A8AB5-8B22-D59F-1771-1AA8AD759BBD}"/>
              </a:ext>
            </a:extLst>
          </p:cNvPr>
          <p:cNvCxnSpPr/>
          <p:nvPr/>
        </p:nvCxnSpPr>
        <p:spPr>
          <a:xfrm>
            <a:off x="5350044" y="1282262"/>
            <a:ext cx="280100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303FDE-5028-7DDE-81EA-ECF7C17897FD}"/>
              </a:ext>
            </a:extLst>
          </p:cNvPr>
          <p:cNvSpPr txBox="1"/>
          <p:nvPr/>
        </p:nvSpPr>
        <p:spPr>
          <a:xfrm>
            <a:off x="6068309" y="89222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1BB92-EBA2-513B-892C-81617DAEBE64}"/>
              </a:ext>
            </a:extLst>
          </p:cNvPr>
          <p:cNvSpPr txBox="1"/>
          <p:nvPr/>
        </p:nvSpPr>
        <p:spPr>
          <a:xfrm>
            <a:off x="1371600" y="820597"/>
            <a:ext cx="3314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active management aims at keeping ecological succession at a certain stage</a:t>
            </a:r>
          </a:p>
        </p:txBody>
      </p:sp>
    </p:spTree>
    <p:extLst>
      <p:ext uri="{BB962C8B-B14F-4D97-AF65-F5344CB8AC3E}">
        <p14:creationId xmlns:p14="http://schemas.microsoft.com/office/powerpoint/2010/main" val="1226214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#3: Rewilding, reintroductions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Photos: US National Park Service, Wikipedia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EAACC-0BD8-BE5B-E051-21157588740A}"/>
              </a:ext>
            </a:extLst>
          </p:cNvPr>
          <p:cNvSpPr txBox="1"/>
          <p:nvPr/>
        </p:nvSpPr>
        <p:spPr>
          <a:xfrm>
            <a:off x="1261240" y="1082565"/>
            <a:ext cx="8000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Grey </a:t>
            </a:r>
            <a:r>
              <a:rPr lang="en-US" dirty="0" err="1"/>
              <a:t>Wold</a:t>
            </a:r>
            <a:r>
              <a:rPr lang="en-US" dirty="0"/>
              <a:t> re-introductions in the US </a:t>
            </a:r>
          </a:p>
          <a:p>
            <a:r>
              <a:rPr lang="en-US" dirty="0"/>
              <a:t>300 </a:t>
            </a:r>
            <a:r>
              <a:rPr lang="en-US" dirty="0" err="1"/>
              <a:t>wolwes</a:t>
            </a:r>
            <a:r>
              <a:rPr lang="en-US" dirty="0"/>
              <a:t> in Wisconsin &amp; Minnesota by 1960</a:t>
            </a:r>
          </a:p>
          <a:p>
            <a:r>
              <a:rPr lang="en-US" dirty="0"/>
              <a:t>Protected since 1974</a:t>
            </a:r>
          </a:p>
          <a:p>
            <a:r>
              <a:rPr lang="en-US" dirty="0"/>
              <a:t>&gt; 5,500 wolves today in 48 states, thanks to human-assisted reintroductions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5C5DFC-BDD0-A4C4-6C05-03FF3C2E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5643" y="2798302"/>
            <a:ext cx="1801034" cy="12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4C8DA37-5C67-21C7-0AA5-078EE643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1240" y="2684423"/>
            <a:ext cx="3859295" cy="26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1AB1784-50F4-0E2B-2256-1DA6412E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4425" y="2684423"/>
            <a:ext cx="3937723" cy="26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18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#3: Rewilding, reintroductions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Photos: US National Park Service, Wikipedia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EAACC-0BD8-BE5B-E051-21157588740A}"/>
              </a:ext>
            </a:extLst>
          </p:cNvPr>
          <p:cNvSpPr txBox="1"/>
          <p:nvPr/>
        </p:nvSpPr>
        <p:spPr>
          <a:xfrm>
            <a:off x="1261240" y="1082565"/>
            <a:ext cx="89565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Iberian lynx in Portugal</a:t>
            </a:r>
          </a:p>
          <a:p>
            <a:r>
              <a:rPr lang="en-US" dirty="0"/>
              <a:t>European lynx in Switzerland, UK (proposed), and other parts of Europe</a:t>
            </a:r>
          </a:p>
          <a:p>
            <a:r>
              <a:rPr lang="en-US" dirty="0"/>
              <a:t>European bison in Poland &amp; Belarus</a:t>
            </a:r>
          </a:p>
          <a:p>
            <a:r>
              <a:rPr lang="en-US" dirty="0"/>
              <a:t>Common hamster in Netherlands and Belgium</a:t>
            </a:r>
          </a:p>
          <a:p>
            <a:r>
              <a:rPr lang="en-US" dirty="0"/>
              <a:t>Bearded vulture in the Alps</a:t>
            </a:r>
          </a:p>
          <a:p>
            <a:r>
              <a:rPr lang="en-US" dirty="0"/>
              <a:t>Giant anteater, Giant otter, Jaguar, Guanaco, Red-and-green macaw – all in Argentina</a:t>
            </a:r>
          </a:p>
          <a:p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F45CB963-C326-2412-6662-A9391C42B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3082159"/>
            <a:ext cx="1686910" cy="16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5C4E4FE-F7D3-25EC-10A0-14329A00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8510" y="3082587"/>
            <a:ext cx="2558796" cy="1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C9CC049-D196-E0FA-2813-378D7F9FA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4263" y="3086100"/>
            <a:ext cx="2140187" cy="168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8F3A4A3E-28CE-D44F-E965-BC4B7D23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9674" y="3081369"/>
            <a:ext cx="1153085" cy="16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663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#4: </a:t>
            </a:r>
            <a:r>
              <a:rPr lang="cs-CZ" b="1" dirty="0" err="1"/>
              <a:t>Active</a:t>
            </a:r>
            <a:r>
              <a:rPr lang="cs-CZ" dirty="0"/>
              <a:t> </a:t>
            </a:r>
            <a:r>
              <a:rPr lang="en-US" dirty="0"/>
              <a:t>(human-made) </a:t>
            </a:r>
            <a:r>
              <a:rPr lang="cs-CZ" b="1" dirty="0"/>
              <a:t>h</a:t>
            </a:r>
            <a:r>
              <a:rPr lang="en-US" b="1" dirty="0" err="1"/>
              <a:t>abitat</a:t>
            </a:r>
            <a:r>
              <a:rPr lang="en-US" dirty="0"/>
              <a:t> </a:t>
            </a:r>
            <a:r>
              <a:rPr lang="en-US" b="1" dirty="0"/>
              <a:t>restoration</a:t>
            </a:r>
            <a:r>
              <a:rPr lang="en-US" dirty="0"/>
              <a:t>, revitalization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Photos: Jitka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Englov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á (Český Rozhlas)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91223CB-DDA2-390A-4C60-618DF787F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211175"/>
            <a:ext cx="5276193" cy="39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5C0F8E-EDB0-77C7-DB4A-FC4A6814F46C}"/>
              </a:ext>
            </a:extLst>
          </p:cNvPr>
          <p:cNvSpPr txBox="1"/>
          <p:nvPr/>
        </p:nvSpPr>
        <p:spPr>
          <a:xfrm>
            <a:off x="2112579" y="520310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Peatbog</a:t>
            </a:r>
            <a:r>
              <a:rPr lang="cs-CZ" dirty="0"/>
              <a:t> </a:t>
            </a:r>
            <a:r>
              <a:rPr lang="cs-CZ" dirty="0" err="1"/>
              <a:t>revialization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Šumava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3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#4: </a:t>
            </a:r>
            <a:r>
              <a:rPr lang="en-US" b="1" dirty="0"/>
              <a:t>Spontaneous</a:t>
            </a:r>
            <a:r>
              <a:rPr lang="cs-CZ" dirty="0"/>
              <a:t> </a:t>
            </a:r>
            <a:r>
              <a:rPr lang="en-US" dirty="0"/>
              <a:t>(passive) </a:t>
            </a:r>
            <a:r>
              <a:rPr lang="cs-CZ" dirty="0"/>
              <a:t>h</a:t>
            </a:r>
            <a:r>
              <a:rPr lang="en-US" dirty="0" err="1"/>
              <a:t>abitat</a:t>
            </a:r>
            <a:r>
              <a:rPr lang="en-US" dirty="0"/>
              <a:t> restoration, revitalization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Frouz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(2009)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Ochrana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P</a:t>
            </a:r>
            <a:r>
              <a:rPr lang="cs-CZ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řírody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62E6F-6777-A507-53F1-F898A60C72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878951"/>
            <a:ext cx="10271973" cy="3135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ACC540-A4FD-6F30-632C-EFC5A99463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638" y="2953339"/>
            <a:ext cx="7236572" cy="3025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BCD5A-B5AF-B795-0344-E6A6CBFA5E0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7523" y="4082024"/>
            <a:ext cx="1921449" cy="1361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0769CC-1D2F-B93F-57B6-77DF501327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51" y="4014950"/>
            <a:ext cx="2277183" cy="111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6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Secondary</a:t>
            </a:r>
            <a:r>
              <a:rPr lang="cs-CZ" dirty="0"/>
              <a:t> </a:t>
            </a:r>
            <a:r>
              <a:rPr lang="cs-CZ" dirty="0" err="1"/>
              <a:t>forests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: UNEP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(left),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Bernard </a:t>
            </a: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Dupont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(right)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3C37F6-1118-A73A-3691-76684465F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2500" y="1518013"/>
            <a:ext cx="4381759" cy="32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Nick Clark - French Guiana - Planet SOS">
            <a:extLst>
              <a:ext uri="{FF2B5EF4-FFF2-40B4-BE49-F238E27FC236}">
                <a16:creationId xmlns:a16="http://schemas.microsoft.com/office/drawing/2014/main" id="{EEABB9FB-A091-4F1A-A732-428BFFAC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518013"/>
            <a:ext cx="5841696" cy="32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68857-A3B8-24CC-FC1E-DE3364A8486E}"/>
              </a:ext>
            </a:extLst>
          </p:cNvPr>
          <p:cNvSpPr txBox="1"/>
          <p:nvPr/>
        </p:nvSpPr>
        <p:spPr>
          <a:xfrm>
            <a:off x="3026979" y="4917303"/>
            <a:ext cx="75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(left) and secondary (right) tropical rain forests in French Guiana</a:t>
            </a:r>
          </a:p>
        </p:txBody>
      </p:sp>
    </p:spTree>
    <p:extLst>
      <p:ext uri="{BB962C8B-B14F-4D97-AF65-F5344CB8AC3E}">
        <p14:creationId xmlns:p14="http://schemas.microsoft.com/office/powerpoint/2010/main" val="2795989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48911-EB48-36B6-E336-256A1FE920F8}"/>
              </a:ext>
            </a:extLst>
          </p:cNvPr>
          <p:cNvSpPr txBox="1"/>
          <p:nvPr/>
        </p:nvSpPr>
        <p:spPr>
          <a:xfrm>
            <a:off x="1295400" y="771525"/>
            <a:ext cx="9820275" cy="522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 have multiple options for preventing extinctions, and promoting recovery of populations and ranges, e.g. </a:t>
            </a:r>
            <a:r>
              <a:rPr lang="en-US" b="1" dirty="0"/>
              <a:t>nature reserves, cessation of pressures, reintroductions, restoration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Global network of protected areas is extensive, yet </a:t>
            </a:r>
            <a:r>
              <a:rPr lang="en-US" b="1" dirty="0"/>
              <a:t>disconnected</a:t>
            </a:r>
            <a:r>
              <a:rPr lang="en-US" dirty="0"/>
              <a:t>, and it misses a significant proportion of biodiversity and endemism. Even a minor extension of protected area can significantly increase effectiveness, if done right.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Related to protected areas: There was the SLOSS debate, it didn’t lead to clear results, but to the need to distinguish area loss vs. fragmentation per se.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Active reserve management is a must in many reserves, but it depends on what we want to protect.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Restoration is another big topic, and don’t forget about the option to restore passively, which can be the cheaper and more effective option.</a:t>
            </a:r>
          </a:p>
        </p:txBody>
      </p:sp>
    </p:spTree>
    <p:extLst>
      <p:ext uri="{BB962C8B-B14F-4D97-AF65-F5344CB8AC3E}">
        <p14:creationId xmlns:p14="http://schemas.microsoft.com/office/powerpoint/2010/main" val="414223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5" y="188186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Preventing undesirable introductions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8943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DA1BABF6-7BE2-368A-B03B-B69797D07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776821"/>
            <a:ext cx="34766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44DF09B2-3F4B-51A5-D745-C5923C291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8832" y="1099604"/>
            <a:ext cx="38862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7">
            <a:extLst>
              <a:ext uri="{FF2B5EF4-FFF2-40B4-BE49-F238E27FC236}">
                <a16:creationId xmlns:a16="http://schemas.microsoft.com/office/drawing/2014/main" id="{FC5D7D14-2AC9-AAA0-1091-CA3410F5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5753" y="3859731"/>
            <a:ext cx="2326179" cy="189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BF5DFD-0760-9A88-D6C8-AF68C398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1931" y="3331641"/>
            <a:ext cx="3159091" cy="242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16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Humans are changing climate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pic>
        <p:nvPicPr>
          <p:cNvPr id="1026" name="Picture 2" descr="Copernicus: 2020 warmest year on record for Europe; globally, 2020 ties  with 2016 for warmest year recorded | Copernicus">
            <a:extLst>
              <a:ext uri="{FF2B5EF4-FFF2-40B4-BE49-F238E27FC236}">
                <a16:creationId xmlns:a16="http://schemas.microsoft.com/office/drawing/2014/main" id="{246329DF-1A76-48F3-940B-3995384F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650286"/>
            <a:ext cx="5316673" cy="382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moke, technology, toxic, air pollution, climate, factory">
            <a:extLst>
              <a:ext uri="{FF2B5EF4-FFF2-40B4-BE49-F238E27FC236}">
                <a16:creationId xmlns:a16="http://schemas.microsoft.com/office/drawing/2014/main" id="{DA74982C-2CF2-40FC-9042-4FBECDE0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792093"/>
            <a:ext cx="4204556" cy="28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202C3-0C7D-49CB-BB35-F43257A2277B}"/>
              </a:ext>
            </a:extLst>
          </p:cNvPr>
          <p:cNvSpPr txBox="1"/>
          <p:nvPr/>
        </p:nvSpPr>
        <p:spPr>
          <a:xfrm>
            <a:off x="105507" y="6356350"/>
            <a:ext cx="624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Photo: Wikimedia Commons</a:t>
            </a: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69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BF5DFD-0760-9A88-D6C8-AF68C398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1202803"/>
            <a:ext cx="3159091" cy="242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reál rozšíření">
            <a:extLst>
              <a:ext uri="{FF2B5EF4-FFF2-40B4-BE49-F238E27FC236}">
                <a16:creationId xmlns:a16="http://schemas.microsoft.com/office/drawing/2014/main" id="{6ABCA3B2-067C-2AEB-D57B-3067F6A3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8791" y="1202803"/>
            <a:ext cx="5526276" cy="242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71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4" descr="alternativní popis obrázku chybí">
            <a:extLst>
              <a:ext uri="{FF2B5EF4-FFF2-40B4-BE49-F238E27FC236}">
                <a16:creationId xmlns:a16="http://schemas.microsoft.com/office/drawing/2014/main" id="{00ED4385-7957-884D-EA8C-2216FCFD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1311358"/>
            <a:ext cx="2776413" cy="18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odře - původní areál rozšíření, červeně - zavlečený druh">
            <a:extLst>
              <a:ext uri="{FF2B5EF4-FFF2-40B4-BE49-F238E27FC236}">
                <a16:creationId xmlns:a16="http://schemas.microsoft.com/office/drawing/2014/main" id="{06F5AA85-B989-5F86-57DE-7A497C76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6112" y="1311358"/>
            <a:ext cx="4016195" cy="18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lternativní popis obrázku chybí">
            <a:extLst>
              <a:ext uri="{FF2B5EF4-FFF2-40B4-BE49-F238E27FC236}">
                <a16:creationId xmlns:a16="http://schemas.microsoft.com/office/drawing/2014/main" id="{A5798C59-026A-00CC-CE99-8EF5E50CD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3272905"/>
            <a:ext cx="2776442" cy="20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Červeně - původní areál rozšíření, modře - zavlečený druh">
            <a:extLst>
              <a:ext uri="{FF2B5EF4-FFF2-40B4-BE49-F238E27FC236}">
                <a16:creationId xmlns:a16="http://schemas.microsoft.com/office/drawing/2014/main" id="{8A00570B-428E-3674-EF66-A24F199E0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319" y="3289692"/>
            <a:ext cx="4498269" cy="197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33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4445E2E-D3BC-692A-9557-63589CD2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3850" y="1910009"/>
            <a:ext cx="3536950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CB34A80-89DD-FB78-7503-D460E058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1910009"/>
            <a:ext cx="2547049" cy="266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Původní rozšíření veverky popelavé (červeně).">
            <a:extLst>
              <a:ext uri="{FF2B5EF4-FFF2-40B4-BE49-F238E27FC236}">
                <a16:creationId xmlns:a16="http://schemas.microsoft.com/office/drawing/2014/main" id="{E079FCA4-7E9D-AADD-8B21-4686223D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9770" y="4579405"/>
            <a:ext cx="2956754" cy="131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ozšíření veverky obecné (červeně).">
            <a:extLst>
              <a:ext uri="{FF2B5EF4-FFF2-40B4-BE49-F238E27FC236}">
                <a16:creationId xmlns:a16="http://schemas.microsoft.com/office/drawing/2014/main" id="{86A743C3-10DC-5165-0241-D550C95F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49" y="4598852"/>
            <a:ext cx="2727363" cy="120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8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0F5F155-70D2-2750-200E-1DC07EC88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692" y="1351221"/>
            <a:ext cx="243840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78476C3-567D-1B3A-ACD7-C21BF2F7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1365" y="995395"/>
            <a:ext cx="5791200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89E67428-DB39-C0BF-4004-BFF3A19A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396" y="3008591"/>
            <a:ext cx="192722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9DCE66AA-5D25-6FAE-2EEE-9EA90B233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9708" y="1608536"/>
            <a:ext cx="28956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384B6D9C-3A25-D550-B29C-F5DB819E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3657600"/>
            <a:ext cx="3462338" cy="226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3573CDB6-D6ED-BC05-B632-3D6496AD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3815" y="3374231"/>
            <a:ext cx="28575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7A6E89CC-1E5B-6C94-BB56-F68740ED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5518" y="3703914"/>
            <a:ext cx="194151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38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invasion curve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8804C-07F9-C0F3-2D6B-D2E287398C43}"/>
              </a:ext>
            </a:extLst>
          </p:cNvPr>
          <p:cNvSpPr txBox="1"/>
          <p:nvPr/>
        </p:nvSpPr>
        <p:spPr>
          <a:xfrm>
            <a:off x="294642" y="6177473"/>
            <a:ext cx="4247634" cy="367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algn="l"/>
            <a:r>
              <a:rPr lang="en-US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Boudouresque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et al. (2005)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1E50D9-70CB-AC80-48AF-55EB755ADD00}"/>
              </a:ext>
            </a:extLst>
          </p:cNvPr>
          <p:cNvCxnSpPr>
            <a:cxnSpLocks/>
          </p:cNvCxnSpPr>
          <p:nvPr/>
        </p:nvCxnSpPr>
        <p:spPr>
          <a:xfrm>
            <a:off x="381000" y="6148898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6D4907-0ACE-5550-6729-42EC137447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947606"/>
            <a:ext cx="6927799" cy="46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2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Humans dramatically affect land use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F1B7C-C32A-41EC-937D-7985FFC0B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2301" y="1519109"/>
            <a:ext cx="4558304" cy="36132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59F35-DD8E-4536-898D-922FE9EF4CEF}"/>
              </a:ext>
            </a:extLst>
          </p:cNvPr>
          <p:cNvSpPr txBox="1"/>
          <p:nvPr/>
        </p:nvSpPr>
        <p:spPr>
          <a:xfrm>
            <a:off x="7674625" y="5132322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Deforestation of Borneo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Deforestation">
            <a:extLst>
              <a:ext uri="{FF2B5EF4-FFF2-40B4-BE49-F238E27FC236}">
                <a16:creationId xmlns:a16="http://schemas.microsoft.com/office/drawing/2014/main" id="{AA9E3608-DB94-4CB5-BC76-814FB965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768418"/>
            <a:ext cx="4544690" cy="294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8903CB-9AD0-4424-8754-9AED8A78294F}"/>
              </a:ext>
            </a:extLst>
          </p:cNvPr>
          <p:cNvSpPr txBox="1"/>
          <p:nvPr/>
        </p:nvSpPr>
        <p:spPr>
          <a:xfrm>
            <a:off x="105507" y="6356350"/>
            <a:ext cx="624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Photo: Wikimedia Commons</a:t>
            </a: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UNEP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3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As a results, extinctions and invasions happen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IPBES (2019).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Schiper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Pereira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Barnosky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Pimm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Cowie et al. (2022)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Biological Reviews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51F029-34F7-419F-8F3B-61F1C6D7C8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54124" y="899330"/>
            <a:ext cx="3157920" cy="4735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DEB89-C53E-7938-2934-9395490CEC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58032" y="879891"/>
            <a:ext cx="2933279" cy="4754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/>
              <a:t>Many </a:t>
            </a:r>
            <a:r>
              <a:rPr lang="cs-CZ" dirty="0" err="1"/>
              <a:t>ways</a:t>
            </a:r>
            <a:r>
              <a:rPr lang="cs-CZ" dirty="0"/>
              <a:t> to go </a:t>
            </a:r>
            <a:r>
              <a:rPr lang="en-US" dirty="0"/>
              <a:t>to fix this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AECCC-2E24-B898-2389-FF7B1F0E8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908" y="1015720"/>
            <a:ext cx="7378870" cy="52086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750E84-8BAB-9905-6484-032AA87931F2}"/>
              </a:ext>
            </a:extLst>
          </p:cNvPr>
          <p:cNvSpPr/>
          <p:nvPr/>
        </p:nvSpPr>
        <p:spPr>
          <a:xfrm>
            <a:off x="1555531" y="1765738"/>
            <a:ext cx="6947338" cy="13203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E04BD-9DBB-63E5-BFC3-44C5883C1D31}"/>
              </a:ext>
            </a:extLst>
          </p:cNvPr>
          <p:cNvSpPr txBox="1"/>
          <p:nvPr/>
        </p:nvSpPr>
        <p:spPr>
          <a:xfrm>
            <a:off x="8616778" y="2102753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main topics of this class</a:t>
            </a:r>
          </a:p>
        </p:txBody>
      </p:sp>
    </p:spTree>
    <p:extLst>
      <p:ext uri="{BB962C8B-B14F-4D97-AF65-F5344CB8AC3E}">
        <p14:creationId xmlns:p14="http://schemas.microsoft.com/office/powerpoint/2010/main" val="1556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5" y="188186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Preventing undesirable 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biodiversity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loss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extinctions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population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declines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, and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contractions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6878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#1: Stop the pressure, don’t shoot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7EBD5-0EBC-7087-6D49-A724A5A7CC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184" y="1661211"/>
            <a:ext cx="5189192" cy="3662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01BEC-23D7-7B13-B53F-E8CC74D8F0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366" y="1661211"/>
            <a:ext cx="5333818" cy="3765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B2A09-15A8-E953-B872-7A768E7A5E60}"/>
              </a:ext>
            </a:extLst>
          </p:cNvPr>
          <p:cNvSpPr txBox="1"/>
          <p:nvPr/>
        </p:nvSpPr>
        <p:spPr>
          <a:xfrm>
            <a:off x="1340367" y="5632838"/>
            <a:ext cx="934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</a:t>
            </a:r>
            <a:r>
              <a:rPr lang="cs-CZ" dirty="0"/>
              <a:t> </a:t>
            </a:r>
            <a:r>
              <a:rPr lang="en-US" dirty="0"/>
              <a:t>some</a:t>
            </a:r>
            <a:r>
              <a:rPr lang="cs-CZ" dirty="0"/>
              <a:t> </a:t>
            </a:r>
            <a:r>
              <a:rPr lang="en-US" dirty="0"/>
              <a:t>whale</a:t>
            </a:r>
            <a:r>
              <a:rPr lang="cs-CZ" dirty="0"/>
              <a:t> species remain critically endangered, populations are still down, and recovery will take decades</a:t>
            </a:r>
            <a:r>
              <a:rPr lang="en-US" dirty="0"/>
              <a:t>,</a:t>
            </a:r>
            <a:r>
              <a:rPr lang="cs-CZ" dirty="0"/>
              <a:t> the regulation of whale hunting has </a:t>
            </a:r>
            <a:r>
              <a:rPr lang="en-US" dirty="0"/>
              <a:t>largely worked.</a:t>
            </a:r>
          </a:p>
        </p:txBody>
      </p:sp>
    </p:spTree>
    <p:extLst>
      <p:ext uri="{BB962C8B-B14F-4D97-AF65-F5344CB8AC3E}">
        <p14:creationId xmlns:p14="http://schemas.microsoft.com/office/powerpoint/2010/main" val="269673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#2: Reserves, national parks, protected areas,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87356-4DAB-6471-E4E9-B2C3304A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886805"/>
            <a:ext cx="8900100" cy="4418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2E8F9A-22AE-0CD8-1394-530128C5595E}"/>
              </a:ext>
            </a:extLst>
          </p:cNvPr>
          <p:cNvSpPr txBox="1"/>
          <p:nvPr/>
        </p:nvSpPr>
        <p:spPr>
          <a:xfrm>
            <a:off x="3203720" y="5347670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273,259 polygons, 12,226 points (as of Dec 2022)</a:t>
            </a:r>
          </a:p>
        </p:txBody>
      </p:sp>
    </p:spTree>
    <p:extLst>
      <p:ext uri="{BB962C8B-B14F-4D97-AF65-F5344CB8AC3E}">
        <p14:creationId xmlns:p14="http://schemas.microsoft.com/office/powerpoint/2010/main" val="396274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13103</TotalTime>
  <Words>1282</Words>
  <Application>Microsoft Office PowerPoint</Application>
  <PresentationFormat>Widescreen</PresentationFormat>
  <Paragraphs>180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Roboto</vt:lpstr>
      <vt:lpstr>Office Theme</vt:lpstr>
      <vt:lpstr>Conservation</vt:lpstr>
      <vt:lpstr>Human population trend and the Anthropocene (a.k.a. the “Age of Humans”)</vt:lpstr>
      <vt:lpstr>Humans are changing climate</vt:lpstr>
      <vt:lpstr>Humans dramatically affect land use</vt:lpstr>
      <vt:lpstr>As a results, extinctions and invasions happen</vt:lpstr>
      <vt:lpstr>Many ways to go to fix this</vt:lpstr>
      <vt:lpstr>Preventing undesirable biodiversity loss, extinctions, population declines, and range contractions</vt:lpstr>
      <vt:lpstr>Option #1: Stop the pressure, don’t shoot</vt:lpstr>
      <vt:lpstr>Option #2: Reserves, national parks, protected areas, …</vt:lpstr>
      <vt:lpstr>Reserves, national parks, protected areas, …</vt:lpstr>
      <vt:lpstr>Option #2: Reserves, national parks, protected areas, …</vt:lpstr>
      <vt:lpstr>Option #2: Reserves, national parks, protected areas, …</vt:lpstr>
      <vt:lpstr>Option #2: Reserves, national parks, protected areas, …</vt:lpstr>
      <vt:lpstr>Option #2: Reserves, national parks, protected areas, …</vt:lpstr>
      <vt:lpstr> Conservation prioritization</vt:lpstr>
      <vt:lpstr>Conservation prioritization: Marxan, Zonation, and relatives</vt:lpstr>
      <vt:lpstr>Conservation prioritization: Marxan, Zonation, and relatives</vt:lpstr>
      <vt:lpstr>Conservation prioritization</vt:lpstr>
      <vt:lpstr>SLOSS – Single Large Or Several Small (protected areas)?</vt:lpstr>
      <vt:lpstr>Core vs edge of the reserve – geometry plays a role here</vt:lpstr>
      <vt:lpstr>It’s not enough to just conserve: Active conservation management</vt:lpstr>
      <vt:lpstr>Option #3: Rewilding, reintroductions</vt:lpstr>
      <vt:lpstr>Option #3: Rewilding, reintroductions</vt:lpstr>
      <vt:lpstr>Option #4: Active (human-made) habitat restoration, revitalization</vt:lpstr>
      <vt:lpstr>Option #4: Spontaneous (passive) habitat restoration, revitalization</vt:lpstr>
      <vt:lpstr>Secondary forests</vt:lpstr>
      <vt:lpstr>Summary</vt:lpstr>
      <vt:lpstr>Preventing undesirable introductions</vt:lpstr>
      <vt:lpstr>Invasive species</vt:lpstr>
      <vt:lpstr>Invasive species</vt:lpstr>
      <vt:lpstr>Invasive species</vt:lpstr>
      <vt:lpstr>Invasive species</vt:lpstr>
      <vt:lpstr>Invasive species</vt:lpstr>
      <vt:lpstr>The invasion curve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1200</cp:revision>
  <cp:lastPrinted>2022-01-20T14:55:36Z</cp:lastPrinted>
  <dcterms:created xsi:type="dcterms:W3CDTF">2021-11-22T08:31:33Z</dcterms:created>
  <dcterms:modified xsi:type="dcterms:W3CDTF">2022-12-13T09:30:14Z</dcterms:modified>
</cp:coreProperties>
</file>